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4" r:id="rId4"/>
    <p:sldId id="277" r:id="rId5"/>
    <p:sldId id="271" r:id="rId6"/>
    <p:sldId id="276" r:id="rId7"/>
    <p:sldId id="258" r:id="rId8"/>
    <p:sldId id="259" r:id="rId9"/>
    <p:sldId id="263" r:id="rId10"/>
    <p:sldId id="268" r:id="rId11"/>
    <p:sldId id="267" r:id="rId12"/>
    <p:sldId id="261" r:id="rId13"/>
    <p:sldId id="264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CC0099"/>
    <a:srgbClr val="CCFF99"/>
    <a:srgbClr val="FFFF99"/>
    <a:srgbClr val="009900"/>
    <a:srgbClr val="0000FF"/>
    <a:srgbClr val="CC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CC13082-BD0D-40C3-B8EC-EDF72882CB1A}" type="datetimeFigureOut">
              <a:rPr lang="ru-RU" smtClean="0"/>
              <a:pPr/>
              <a:t>19.12.2013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EC967EB-8998-4FA2-8D0F-4D63B96645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openxmlformats.org/officeDocument/2006/relationships/image" Target="../media/image27.jpeg"/><Relationship Id="rId5" Type="http://schemas.openxmlformats.org/officeDocument/2006/relationships/image" Target="../media/image23.jpeg"/><Relationship Id="rId10" Type="http://schemas.openxmlformats.org/officeDocument/2006/relationships/image" Target="../media/image26.jpeg"/><Relationship Id="rId4" Type="http://schemas.openxmlformats.org/officeDocument/2006/relationships/image" Target="../media/image22.jpe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214290"/>
            <a:ext cx="6215106" cy="1785950"/>
          </a:xfrm>
          <a:ln>
            <a:solidFill>
              <a:srgbClr val="002060"/>
            </a:solidFill>
          </a:ln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Обучение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дошкольников татарскому языку с использованием учебно-методического комплекта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285984" y="5000636"/>
            <a:ext cx="6400800" cy="13287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Из опыта работы воспитателя по обучению татарскому и русскому языкам МБДОУ № 16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Тимофеевой Раисы Петровны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1"/>
            <a:ext cx="2071702" cy="205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63583">
            <a:off x="2665769" y="2456257"/>
            <a:ext cx="1535938" cy="197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2428868"/>
            <a:ext cx="1525625" cy="1928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45394">
            <a:off x="7002182" y="2438059"/>
            <a:ext cx="1490965" cy="195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2445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rgbClr val="0000FF"/>
                </a:solidFill>
              </a:rPr>
              <a:t>Игровые моменты, ситуации в закреплении лексического минимума</a:t>
            </a:r>
            <a:endParaRPr lang="ru-RU" sz="2200" b="1" dirty="0">
              <a:solidFill>
                <a:srgbClr val="0000FF"/>
              </a:solidFill>
            </a:endParaRPr>
          </a:p>
        </p:txBody>
      </p:sp>
      <p:pic>
        <p:nvPicPr>
          <p:cNvPr id="6146" name="Picture 2" descr="C:\Documents and Settings\Admin\Мои документы\Мои рисунки\2013_11_29\IMG_769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85860"/>
            <a:ext cx="3441701" cy="2581276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Содержимое 5" descr="IMG_583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86380" y="1285860"/>
            <a:ext cx="3423461" cy="2567596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217" name="Picture 1" descr="F:\IMG_69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929066"/>
            <a:ext cx="3536952" cy="2652714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2968" cy="77809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Использование воспитателями мультимедийного оборудования и закрепление татарской лексики на НОД, развлечениях, в интеллектуальных играх</a:t>
            </a:r>
            <a:endParaRPr lang="ru-RU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Admin\Мои документы\Мои рисунки\2013_11_29\IMG_76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32512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3" name="Picture 3" descr="C:\Documents and Settings\Admin\Мои документы\Мои рисунки\2013_11_29\IMG_76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428736"/>
            <a:ext cx="32512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 descr="C:\Documents and Settings\Admin\Мои документы\Мои рисунки\2012_12_18\IMG_5856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5148064" y="4077072"/>
            <a:ext cx="32512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5" name="Picture 5" descr="C:\Documents and Settings\Admin\Мои документы\Мои рисунки\2013_03_21\IMG_6525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1000100" y="4071942"/>
            <a:ext cx="32512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ладелец\Documents\С  фотоаппарата\103NIKON\DSCN09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59"/>
          <a:stretch>
            <a:fillRect/>
          </a:stretch>
        </p:blipFill>
        <p:spPr bwMode="auto">
          <a:xfrm>
            <a:off x="2857488" y="1571612"/>
            <a:ext cx="3096913" cy="22379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99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14998" cy="72547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9900"/>
                </a:solidFill>
                <a:latin typeface="Cambria" pitchFamily="18" charset="0"/>
              </a:rPr>
              <a:t>Выставка поделок</a:t>
            </a:r>
            <a:endParaRPr lang="ru-RU" b="1" dirty="0">
              <a:solidFill>
                <a:srgbClr val="009900"/>
              </a:solidFill>
              <a:latin typeface="Cambria" pitchFamily="18" charset="0"/>
            </a:endParaRPr>
          </a:p>
        </p:txBody>
      </p:sp>
      <p:pic>
        <p:nvPicPr>
          <p:cNvPr id="4099" name="Picture 3" descr="C:\Users\Владелец\Documents\С  фотоаппарата\103NIKON\DSCN091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17" r="6832"/>
          <a:stretch>
            <a:fillRect/>
          </a:stretch>
        </p:blipFill>
        <p:spPr bwMode="auto">
          <a:xfrm>
            <a:off x="6572264" y="4786322"/>
            <a:ext cx="1928812" cy="1725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Владелец\Documents\С  фотоаппарата\103NIKON\DSCN09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73" t="15086" r="20679" b="6187"/>
          <a:stretch/>
        </p:blipFill>
        <p:spPr bwMode="auto">
          <a:xfrm>
            <a:off x="3571868" y="4357694"/>
            <a:ext cx="2457945" cy="1944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 descr="C:\Users\Владелец\Documents\С  фотоаппарата\103NIKON\DSCN09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88" r="5096" b="6034"/>
          <a:stretch>
            <a:fillRect/>
          </a:stretch>
        </p:blipFill>
        <p:spPr bwMode="auto">
          <a:xfrm>
            <a:off x="500034" y="1428736"/>
            <a:ext cx="1571636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C:\Users\Владелец\Documents\С  фотоаппарата\103NIKON\DSCN091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19" t="10555" r="13044" b="15818"/>
          <a:stretch/>
        </p:blipFill>
        <p:spPr bwMode="auto">
          <a:xfrm>
            <a:off x="500034" y="4500570"/>
            <a:ext cx="2286016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3" name="Picture 7" descr="C:\Users\Владелец\Documents\С  фотоаппарата\103NIKON\DSCN09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65" t="11166" r="2303"/>
          <a:stretch>
            <a:fillRect/>
          </a:stretch>
        </p:blipFill>
        <p:spPr bwMode="auto">
          <a:xfrm>
            <a:off x="6500826" y="2714620"/>
            <a:ext cx="2214578" cy="17051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4" name="Picture 8" descr="C:\Users\Владелец\Documents\С  фотоаппарата\106NIKON\DSCN137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822" b="9657"/>
          <a:stretch>
            <a:fillRect/>
          </a:stretch>
        </p:blipFill>
        <p:spPr bwMode="auto">
          <a:xfrm>
            <a:off x="6500826" y="642918"/>
            <a:ext cx="2131300" cy="1637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</a:rPr>
              <a:t>Организация работы с родителями по УМК</a:t>
            </a:r>
            <a:endParaRPr lang="ru-RU" sz="2800" b="1" dirty="0">
              <a:solidFill>
                <a:srgbClr val="009900"/>
              </a:solidFill>
            </a:endParaRPr>
          </a:p>
        </p:txBody>
      </p:sp>
      <p:pic>
        <p:nvPicPr>
          <p:cNvPr id="5" name="Содержимое 4" descr="IMG_63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071546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63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29256" y="1142984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4" descr="IMG_77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4000504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Наглядная информация для родителей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6" name="Содержимое 5" descr="IMG_75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6248" y="1285860"/>
            <a:ext cx="32512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6" descr="IMG_7527.JPG"/>
          <p:cNvPicPr>
            <a:picLocks noChangeAspect="1"/>
          </p:cNvPicPr>
          <p:nvPr/>
        </p:nvPicPr>
        <p:blipFill>
          <a:blip r:embed="rId3" cstate="print"/>
          <a:srcRect l="4217" r="1807"/>
          <a:stretch>
            <a:fillRect/>
          </a:stretch>
        </p:blipFill>
        <p:spPr>
          <a:xfrm rot="5400000">
            <a:off x="339297" y="2232414"/>
            <a:ext cx="3714778" cy="2964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F:\Раиса Петровна\Раиса Петровна\103NIKON\DSCN09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42" y="4000504"/>
            <a:ext cx="3336392" cy="2502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6572296" cy="4286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Реализация  УМК в детском саду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2089" name="Oval 41"/>
          <p:cNvSpPr>
            <a:spLocks noChangeArrowheads="1"/>
          </p:cNvSpPr>
          <p:nvPr/>
        </p:nvSpPr>
        <p:spPr bwMode="auto">
          <a:xfrm>
            <a:off x="5786446" y="1928802"/>
            <a:ext cx="1905026" cy="1071570"/>
          </a:xfrm>
          <a:prstGeom prst="ellipse">
            <a:avLst/>
          </a:prstGeom>
          <a:solidFill>
            <a:srgbClr val="DBE5F1"/>
          </a:solidFill>
          <a:ln w="381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с родителями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88" name="Oval 40"/>
          <p:cNvSpPr>
            <a:spLocks noChangeArrowheads="1"/>
          </p:cNvSpPr>
          <p:nvPr/>
        </p:nvSpPr>
        <p:spPr bwMode="auto">
          <a:xfrm>
            <a:off x="3786182" y="4286256"/>
            <a:ext cx="1774825" cy="1071570"/>
          </a:xfrm>
          <a:prstGeom prst="ellipse">
            <a:avLst/>
          </a:prstGeom>
          <a:solidFill>
            <a:srgbClr val="DBE5F1"/>
          </a:solidFill>
          <a:ln w="381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с педагогами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87" name="Oval 39"/>
          <p:cNvSpPr>
            <a:spLocks noChangeArrowheads="1"/>
          </p:cNvSpPr>
          <p:nvPr/>
        </p:nvSpPr>
        <p:spPr bwMode="auto">
          <a:xfrm>
            <a:off x="1928794" y="2071679"/>
            <a:ext cx="1785929" cy="1071570"/>
          </a:xfrm>
          <a:prstGeom prst="ellipse">
            <a:avLst/>
          </a:prstGeom>
          <a:solidFill>
            <a:srgbClr val="DBE5F1"/>
          </a:solidFill>
          <a:ln w="381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с детьми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86" name="Oval 38"/>
          <p:cNvSpPr>
            <a:spLocks noChangeArrowheads="1"/>
          </p:cNvSpPr>
          <p:nvPr/>
        </p:nvSpPr>
        <p:spPr bwMode="auto">
          <a:xfrm>
            <a:off x="3929058" y="2571744"/>
            <a:ext cx="2000263" cy="1381128"/>
          </a:xfrm>
          <a:prstGeom prst="ellipse">
            <a:avLst/>
          </a:prstGeom>
          <a:solidFill>
            <a:srgbClr val="FDE9D9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по внедрению УМК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85" name="AutoShape 37"/>
          <p:cNvSpPr>
            <a:spLocks noChangeArrowheads="1"/>
          </p:cNvSpPr>
          <p:nvPr/>
        </p:nvSpPr>
        <p:spPr bwMode="auto">
          <a:xfrm>
            <a:off x="214282" y="1285860"/>
            <a:ext cx="1690666" cy="798513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Закрепление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лекс.минимума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дид.играх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84" name="AutoShape 36"/>
          <p:cNvSpPr>
            <a:spLocks noChangeArrowheads="1"/>
          </p:cNvSpPr>
          <p:nvPr/>
        </p:nvSpPr>
        <p:spPr bwMode="auto">
          <a:xfrm>
            <a:off x="2071670" y="1214422"/>
            <a:ext cx="1357321" cy="44450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НОД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83" name="AutoShape 35"/>
          <p:cNvSpPr>
            <a:spLocks noChangeArrowheads="1"/>
          </p:cNvSpPr>
          <p:nvPr/>
        </p:nvSpPr>
        <p:spPr bwMode="auto">
          <a:xfrm>
            <a:off x="142844" y="2285992"/>
            <a:ext cx="1582769" cy="81121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Закрепление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лекс.минимума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реж.моментах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82" name="AutoShape 34"/>
          <p:cNvSpPr>
            <a:spLocks noChangeArrowheads="1"/>
          </p:cNvSpPr>
          <p:nvPr/>
        </p:nvSpPr>
        <p:spPr bwMode="auto">
          <a:xfrm>
            <a:off x="3643306" y="1785926"/>
            <a:ext cx="1725612" cy="515938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Показ м/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анимац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сюжетов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81" name="AutoShape 33"/>
          <p:cNvSpPr>
            <a:spLocks noChangeArrowheads="1"/>
          </p:cNvSpPr>
          <p:nvPr/>
        </p:nvSpPr>
        <p:spPr bwMode="auto">
          <a:xfrm>
            <a:off x="2000232" y="3571876"/>
            <a:ext cx="1725613" cy="515937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Ведение кружка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Туган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тел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80" name="AutoShape 32"/>
          <p:cNvSpPr>
            <a:spLocks noChangeArrowheads="1"/>
          </p:cNvSpPr>
          <p:nvPr/>
        </p:nvSpPr>
        <p:spPr bwMode="auto">
          <a:xfrm>
            <a:off x="214282" y="3214686"/>
            <a:ext cx="1608116" cy="42545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Инд.работа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9" name="AutoShape 31"/>
          <p:cNvSpPr>
            <a:spLocks noChangeArrowheads="1"/>
          </p:cNvSpPr>
          <p:nvPr/>
        </p:nvSpPr>
        <p:spPr bwMode="auto">
          <a:xfrm>
            <a:off x="5857884" y="4429132"/>
            <a:ext cx="1990725" cy="823913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предметной и языковой среды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8" name="AutoShape 30"/>
          <p:cNvSpPr>
            <a:spLocks noChangeArrowheads="1"/>
          </p:cNvSpPr>
          <p:nvPr/>
        </p:nvSpPr>
        <p:spPr bwMode="auto">
          <a:xfrm>
            <a:off x="3214678" y="5857892"/>
            <a:ext cx="1785950" cy="428628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Занятия в кружке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7" name="AutoShape 29"/>
          <p:cNvSpPr>
            <a:spLocks noChangeArrowheads="1"/>
          </p:cNvSpPr>
          <p:nvPr/>
        </p:nvSpPr>
        <p:spPr bwMode="auto">
          <a:xfrm>
            <a:off x="928662" y="4572008"/>
            <a:ext cx="1725612" cy="606425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Советы педагогов,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педчасы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6" name="AutoShape 28"/>
          <p:cNvSpPr>
            <a:spLocks noChangeArrowheads="1"/>
          </p:cNvSpPr>
          <p:nvPr/>
        </p:nvSpPr>
        <p:spPr bwMode="auto">
          <a:xfrm>
            <a:off x="6429388" y="3500438"/>
            <a:ext cx="1725612" cy="69691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Приглашение на НОД, мероприятия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5" name="AutoShape 27"/>
          <p:cNvSpPr>
            <a:spLocks noChangeArrowheads="1"/>
          </p:cNvSpPr>
          <p:nvPr/>
        </p:nvSpPr>
        <p:spPr bwMode="auto">
          <a:xfrm>
            <a:off x="3786182" y="785794"/>
            <a:ext cx="1725613" cy="82866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Выставки поделок, рисунков по м/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4" name="AutoShape 26"/>
          <p:cNvSpPr>
            <a:spLocks noChangeArrowheads="1"/>
          </p:cNvSpPr>
          <p:nvPr/>
        </p:nvSpPr>
        <p:spPr bwMode="auto">
          <a:xfrm>
            <a:off x="5715008" y="1142984"/>
            <a:ext cx="1725613" cy="63341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Презентация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род.собраниях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3" name="AutoShape 25"/>
          <p:cNvSpPr>
            <a:spLocks noChangeArrowheads="1"/>
          </p:cNvSpPr>
          <p:nvPr/>
        </p:nvSpPr>
        <p:spPr bwMode="auto">
          <a:xfrm>
            <a:off x="7715272" y="2714620"/>
            <a:ext cx="1285884" cy="750887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Наглядная информация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2" name="AutoShape 24"/>
          <p:cNvSpPr>
            <a:spLocks noChangeArrowheads="1"/>
          </p:cNvSpPr>
          <p:nvPr/>
        </p:nvSpPr>
        <p:spPr bwMode="auto">
          <a:xfrm>
            <a:off x="7786646" y="1785926"/>
            <a:ext cx="1357354" cy="663575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Консультации, лектории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1" name="AutoShape 23"/>
          <p:cNvSpPr>
            <a:spLocks noChangeArrowheads="1"/>
          </p:cNvSpPr>
          <p:nvPr/>
        </p:nvSpPr>
        <p:spPr bwMode="auto">
          <a:xfrm>
            <a:off x="5214942" y="5715016"/>
            <a:ext cx="1643074" cy="785818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Обучение татарскому языку на курсах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0" name="AutoShape 22"/>
          <p:cNvSpPr>
            <a:spLocks noChangeArrowheads="1"/>
          </p:cNvSpPr>
          <p:nvPr/>
        </p:nvSpPr>
        <p:spPr bwMode="auto">
          <a:xfrm>
            <a:off x="1214414" y="5500702"/>
            <a:ext cx="1585904" cy="69056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Консультации, лектории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90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11" name="Rectangle 6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47" name="Прямая со стрелкой 46"/>
          <p:cNvCxnSpPr>
            <a:stCxn id="2086" idx="2"/>
            <a:endCxn id="2087" idx="5"/>
          </p:cNvCxnSpPr>
          <p:nvPr/>
        </p:nvCxnSpPr>
        <p:spPr>
          <a:xfrm rot="10800000">
            <a:off x="3453180" y="2986322"/>
            <a:ext cx="475878" cy="2759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5929322" y="2928934"/>
            <a:ext cx="428628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4572002" y="4071942"/>
            <a:ext cx="357187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endCxn id="2084" idx="2"/>
          </p:cNvCxnSpPr>
          <p:nvPr/>
        </p:nvCxnSpPr>
        <p:spPr>
          <a:xfrm rot="16200000" flipV="1">
            <a:off x="2561812" y="1847441"/>
            <a:ext cx="412758" cy="357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10800000">
            <a:off x="1928794" y="1857364"/>
            <a:ext cx="357190" cy="2857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10800000">
            <a:off x="1714480" y="2857496"/>
            <a:ext cx="28575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10800000" flipV="1">
            <a:off x="1857356" y="3143248"/>
            <a:ext cx="677900" cy="2841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endCxn id="2081" idx="0"/>
          </p:cNvCxnSpPr>
          <p:nvPr/>
        </p:nvCxnSpPr>
        <p:spPr>
          <a:xfrm rot="5400000">
            <a:off x="2717390" y="3288900"/>
            <a:ext cx="428626" cy="13732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5400000" flipH="1" flipV="1">
            <a:off x="3178959" y="1535893"/>
            <a:ext cx="642942" cy="5715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stCxn id="2087" idx="6"/>
          </p:cNvCxnSpPr>
          <p:nvPr/>
        </p:nvCxnSpPr>
        <p:spPr>
          <a:xfrm flipV="1">
            <a:off x="3714723" y="2285992"/>
            <a:ext cx="428649" cy="321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rot="5400000" flipH="1" flipV="1">
            <a:off x="7393801" y="1678769"/>
            <a:ext cx="357190" cy="2857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rot="16200000" flipV="1">
            <a:off x="5393537" y="1678769"/>
            <a:ext cx="642942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2089" idx="5"/>
            <a:endCxn id="2073" idx="1"/>
          </p:cNvCxnSpPr>
          <p:nvPr/>
        </p:nvCxnSpPr>
        <p:spPr>
          <a:xfrm rot="16200000" flipH="1">
            <a:off x="7440569" y="2815361"/>
            <a:ext cx="246620" cy="3027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endCxn id="2076" idx="0"/>
          </p:cNvCxnSpPr>
          <p:nvPr/>
        </p:nvCxnSpPr>
        <p:spPr>
          <a:xfrm rot="16200000" flipH="1">
            <a:off x="6932229" y="3140473"/>
            <a:ext cx="571504" cy="1484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2089" idx="0"/>
          </p:cNvCxnSpPr>
          <p:nvPr/>
        </p:nvCxnSpPr>
        <p:spPr>
          <a:xfrm rot="16200000" flipV="1">
            <a:off x="6655612" y="1845454"/>
            <a:ext cx="142876" cy="238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rot="5400000">
            <a:off x="5572132" y="3500438"/>
            <a:ext cx="1428760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500694" y="5072074"/>
            <a:ext cx="35719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072066" y="5286388"/>
            <a:ext cx="571504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endCxn id="2078" idx="0"/>
          </p:cNvCxnSpPr>
          <p:nvPr/>
        </p:nvCxnSpPr>
        <p:spPr>
          <a:xfrm rot="5400000">
            <a:off x="3946918" y="5518562"/>
            <a:ext cx="500066" cy="17859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rot="10800000" flipV="1">
            <a:off x="2786051" y="5072074"/>
            <a:ext cx="1045737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>
            <a:stCxn id="2077" idx="3"/>
            <a:endCxn id="2088" idx="2"/>
          </p:cNvCxnSpPr>
          <p:nvPr/>
        </p:nvCxnSpPr>
        <p:spPr>
          <a:xfrm flipV="1">
            <a:off x="2654274" y="4822041"/>
            <a:ext cx="1131908" cy="531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Скругленный прямоугольник 114"/>
          <p:cNvSpPr/>
          <p:nvPr/>
        </p:nvSpPr>
        <p:spPr>
          <a:xfrm>
            <a:off x="7286644" y="5572140"/>
            <a:ext cx="1428760" cy="642942"/>
          </a:xfrm>
          <a:prstGeom prst="roundRect">
            <a:avLst/>
          </a:prstGeom>
          <a:solidFill>
            <a:srgbClr val="CCFF99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Тестирование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AutoShape 23"/>
          <p:cNvSpPr>
            <a:spLocks noChangeArrowheads="1"/>
          </p:cNvSpPr>
          <p:nvPr/>
        </p:nvSpPr>
        <p:spPr bwMode="auto">
          <a:xfrm>
            <a:off x="7500958" y="1142984"/>
            <a:ext cx="1500166" cy="500066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Анкетирование </a:t>
            </a:r>
          </a:p>
        </p:txBody>
      </p:sp>
      <p:cxnSp>
        <p:nvCxnSpPr>
          <p:cNvPr id="124" name="Прямая соединительная линия 123"/>
          <p:cNvCxnSpPr>
            <a:endCxn id="2072" idx="1"/>
          </p:cNvCxnSpPr>
          <p:nvPr/>
        </p:nvCxnSpPr>
        <p:spPr>
          <a:xfrm flipV="1">
            <a:off x="7572396" y="2117714"/>
            <a:ext cx="214250" cy="968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>
            <a:stCxn id="2088" idx="5"/>
          </p:cNvCxnSpPr>
          <p:nvPr/>
        </p:nvCxnSpPr>
        <p:spPr>
          <a:xfrm rot="16200000" flipH="1">
            <a:off x="6036808" y="4465180"/>
            <a:ext cx="514118" cy="19855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357166"/>
            <a:ext cx="8686800" cy="685784"/>
          </a:xfrm>
        </p:spPr>
        <p:txBody>
          <a:bodyPr>
            <a:normAutofit/>
          </a:bodyPr>
          <a:lstStyle/>
          <a:p>
            <a:pPr algn="ctr"/>
            <a:r>
              <a:rPr lang="tt-RU" sz="2400" b="1" dirty="0" smtClean="0">
                <a:solidFill>
                  <a:srgbClr val="CC0099"/>
                </a:solidFill>
              </a:rPr>
              <a:t>Создание предметно-развивающей и языковой среды</a:t>
            </a:r>
            <a:endParaRPr lang="ru-RU" sz="2400" b="1" dirty="0">
              <a:solidFill>
                <a:srgbClr val="CC0099"/>
              </a:solidFill>
            </a:endParaRPr>
          </a:p>
        </p:txBody>
      </p:sp>
      <p:pic>
        <p:nvPicPr>
          <p:cNvPr id="31747" name="Picture 3" descr="D:\доу\фото\2013_12_10\IMG_77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357298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99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48" name="Picture 4" descr="D:\доу\фото\2013_12_10\IMG_77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85860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99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49" name="Picture 5" descr="D:\доу\фото\2013_12_10\IMG_77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000504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99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50" name="Picture 6" descr="D:\доу\фото\2013_12_10\IMG_77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4071942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99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51" name="Picture 7" descr="C:\Documents and Settings\Admin\Мои документы\Мои рисунки\картинки, рамки\картинки разные\1766_malchik_i_imia_jp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3071810"/>
            <a:ext cx="1238250" cy="1314450"/>
          </a:xfrm>
          <a:prstGeom prst="rect">
            <a:avLst/>
          </a:prstGeom>
          <a:noFill/>
          <a:ln>
            <a:solidFill>
              <a:srgbClr val="FF99F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43998" cy="642942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Предметно-развивающая среда: национальные уголки</a:t>
            </a:r>
            <a:endParaRPr lang="ru-RU" sz="2000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41"/>
          <a:stretch>
            <a:fillRect/>
          </a:stretch>
        </p:blipFill>
        <p:spPr bwMode="auto">
          <a:xfrm>
            <a:off x="428596" y="1052736"/>
            <a:ext cx="3071834" cy="22609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Содержимое 5" descr="IMG_7520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rcRect l="4651" t="36811"/>
          <a:stretch/>
        </p:blipFill>
        <p:spPr>
          <a:xfrm>
            <a:off x="6156176" y="1052736"/>
            <a:ext cx="2828374" cy="20878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7" descr="IMG_7530.JPG"/>
          <p:cNvPicPr>
            <a:picLocks noChangeAspect="1"/>
          </p:cNvPicPr>
          <p:nvPr/>
        </p:nvPicPr>
        <p:blipFill rotWithShape="1">
          <a:blip r:embed="rId4" cstate="print"/>
          <a:srcRect l="15420" r="9911"/>
          <a:stretch/>
        </p:blipFill>
        <p:spPr>
          <a:xfrm rot="5400000">
            <a:off x="6271160" y="3902390"/>
            <a:ext cx="2626229" cy="2856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F:\Раиса Петровна\103NIKON\DSCN090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61" t="23555" r="12457" b="4549"/>
          <a:stretch/>
        </p:blipFill>
        <p:spPr bwMode="auto">
          <a:xfrm>
            <a:off x="539552" y="4089715"/>
            <a:ext cx="2918698" cy="2461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Раиса Петровна\Раиса Петровна\2012_02_15\103NIKON\DSCN088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70" b="27700"/>
          <a:stretch/>
        </p:blipFill>
        <p:spPr bwMode="auto">
          <a:xfrm>
            <a:off x="3131840" y="2928934"/>
            <a:ext cx="3216958" cy="1643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3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Проведение НОД по татарскому языку,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просмотр мультфильмов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bright="2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29256" y="1357298"/>
            <a:ext cx="3170237" cy="23860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Владелец\Documents\С  фотоаппарата\Февраль 2013\DSCN02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428736"/>
            <a:ext cx="3218827" cy="2414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1" name="Picture 1" descr="F:\2013_02_18\IMG_63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2436" y="4000504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1205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-99392"/>
            <a:ext cx="8686800" cy="139784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Дидактические и развивающие игры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Бали\Desktop\Новая папка (2)\Camera\IMG_20131211_0816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060" r="50000"/>
          <a:stretch/>
        </p:blipFill>
        <p:spPr bwMode="auto">
          <a:xfrm>
            <a:off x="1907704" y="4437112"/>
            <a:ext cx="1505431" cy="20987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Бали\Desktop\Новая папка (2)\Camera\IMG_20131211_0816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 bwMode="auto">
          <a:xfrm>
            <a:off x="6012160" y="4381711"/>
            <a:ext cx="1285072" cy="21436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Бали\Desktop\Новая папка (2)\Camera\IMG_20131211_09070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81"/>
          <a:stretch/>
        </p:blipFill>
        <p:spPr bwMode="auto">
          <a:xfrm>
            <a:off x="270195" y="1483648"/>
            <a:ext cx="2722321" cy="2089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Бали\Desktop\Новая папка (2)\Camera\IMG_20131211_0909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9408" y="1455637"/>
            <a:ext cx="2785824" cy="2089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Бали\Desktop\Новая папка (2)\Camera\IMG_20131211_0912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653136"/>
            <a:ext cx="2045973" cy="1534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Бали\Desktop\Новая папка (2)\Camera\IMG_20131211_09145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928"/>
          <a:stretch/>
        </p:blipFill>
        <p:spPr bwMode="auto">
          <a:xfrm>
            <a:off x="3490037" y="1340768"/>
            <a:ext cx="2162083" cy="2798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Бали\Desktop\Новая папка (2)\IMG_20131211_10432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861048"/>
            <a:ext cx="1401164" cy="20602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Бали\Desktop\Новая папка (2)\IMG_20131211_10425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064"/>
            <a:ext cx="1479180" cy="20526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7391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Организация индивидуальной работы с детьми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15" name="Содержимое 14" descr="IMG_7670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b="5158"/>
          <a:stretch/>
        </p:blipFill>
        <p:spPr>
          <a:xfrm>
            <a:off x="571472" y="1071546"/>
            <a:ext cx="2438400" cy="3083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IMG_628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857620" y="1071546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20"/>
          <a:stretch/>
        </p:blipFill>
        <p:spPr bwMode="auto">
          <a:xfrm>
            <a:off x="6215074" y="3357562"/>
            <a:ext cx="2491210" cy="31865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C:\Documents and Settings\Admin\Мои документы\Мои рисунки\2013_02_18\IMG_62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4045" y="4000504"/>
            <a:ext cx="3286845" cy="24651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Индивидуальная работа с детьми 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на закрепление материала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7" name="Содержимое 6" descr="IMG_629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1163254">
            <a:off x="624738" y="1427234"/>
            <a:ext cx="2438400" cy="3251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IMG_626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394819">
            <a:off x="6215074" y="1500174"/>
            <a:ext cx="2438400" cy="3251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Documents and Settings\Admin\Мои документы\Мои рисунки\2013_11_29\IMG_76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3857628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Владелец\Documents\С  фотоаппарата\107NIKON\DSCN14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84784"/>
            <a:ext cx="2219739" cy="1664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Использование дидактических игр и упражнений 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в работе с детьми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8" name="Содержимое 7" descr="IMG_74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1331118">
            <a:off x="518888" y="1266273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Содержимое 9" descr="IMG_744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388643">
            <a:off x="5019390" y="1266143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Documents and Settings\Admin\Мои документы\Мои рисунки\2013_10_17\IMG_74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82833">
            <a:off x="857224" y="3929066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Documents and Settings\Admin\Мои документы\Мои рисунки\2013_10_17\IMG_74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36753">
            <a:off x="4929190" y="4000504"/>
            <a:ext cx="32512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668</TotalTime>
  <Words>175</Words>
  <Application>Microsoft Office PowerPoint</Application>
  <PresentationFormat>Экран (4:3)</PresentationFormat>
  <Paragraphs>38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Обучение дошкольников татарскому языку с использованием учебно-методического комплекта</vt:lpstr>
      <vt:lpstr>Реализация  УМК в детском саду</vt:lpstr>
      <vt:lpstr>Создание предметно-развивающей и языковой среды</vt:lpstr>
      <vt:lpstr>Предметно-развивающая среда: национальные уголки</vt:lpstr>
      <vt:lpstr>Проведение НОД по татарскому языку,  просмотр мультфильмов</vt:lpstr>
      <vt:lpstr>Дидактические и развивающие игры</vt:lpstr>
      <vt:lpstr>Организация индивидуальной работы с детьми</vt:lpstr>
      <vt:lpstr>Индивидуальная работа с детьми  на закрепление материала</vt:lpstr>
      <vt:lpstr>Использование дидактических игр и упражнений  в работе с детьми </vt:lpstr>
      <vt:lpstr>Игровые моменты, ситуации в закреплении лексического минимума</vt:lpstr>
      <vt:lpstr>Использование воспитателями мультимедийного оборудования и закрепление татарской лексики на НОД, развлечениях, в интеллектуальных играх</vt:lpstr>
      <vt:lpstr>Выставка поделок</vt:lpstr>
      <vt:lpstr>Организация работы с родителями по УМК</vt:lpstr>
      <vt:lpstr>Наглядная информация для родителей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дошкольников татарскому языку</dc:title>
  <dc:creator>Бали</dc:creator>
  <cp:lastModifiedBy>Admin</cp:lastModifiedBy>
  <cp:revision>52</cp:revision>
  <dcterms:created xsi:type="dcterms:W3CDTF">2013-12-09T07:48:39Z</dcterms:created>
  <dcterms:modified xsi:type="dcterms:W3CDTF">2013-12-19T11:27:56Z</dcterms:modified>
</cp:coreProperties>
</file>